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73" r:id="rId3"/>
    <p:sldId id="262" r:id="rId4"/>
    <p:sldId id="270" r:id="rId5"/>
    <p:sldId id="269" r:id="rId6"/>
    <p:sldId id="266" r:id="rId7"/>
    <p:sldId id="265" r:id="rId8"/>
    <p:sldId id="263" r:id="rId9"/>
    <p:sldId id="264" r:id="rId10"/>
    <p:sldId id="267" r:id="rId11"/>
    <p:sldId id="268" r:id="rId12"/>
    <p:sldId id="257" r:id="rId13"/>
    <p:sldId id="261" r:id="rId14"/>
    <p:sldId id="260" r:id="rId15"/>
    <p:sldId id="271" r:id="rId16"/>
    <p:sldId id="258" r:id="rId17"/>
    <p:sldId id="259" r:id="rId18"/>
    <p:sldId id="272" r:id="rId19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20"/>
    </p:embeddedFont>
    <p:embeddedFont>
      <p:font typeface="Aaron" panose="02020900000000000000" pitchFamily="18" charset="0"/>
      <p:bold r:id="rId21"/>
    </p:embeddedFont>
    <p:embeddedFont>
      <p:font typeface="Arial Black" panose="020B0A04020102090204" pitchFamily="34" charset="0"/>
      <p:bold r:id="rId22"/>
      <p:italic r:id="rId23"/>
    </p:embeddedFont>
    <p:embeddedFont>
      <p:font typeface="GreeceBlack" panose="020B0600000000000000" pitchFamily="34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75297" autoAdjust="0"/>
  </p:normalViewPr>
  <p:slideViewPr>
    <p:cSldViewPr>
      <p:cViewPr>
        <p:scale>
          <a:sx n="88" d="100"/>
          <a:sy n="88" d="100"/>
        </p:scale>
        <p:origin x="538" y="-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221122" y="3424847"/>
            <a:ext cx="3443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vtks distress" panose="02000000000000000000" pitchFamily="2" charset="0"/>
              </a:rPr>
              <a:t>15</a:t>
            </a:r>
            <a:r>
              <a:rPr lang="en-US" sz="7200" dirty="0" smtClean="0">
                <a:latin typeface="Aaron" panose="02020900000000000000" pitchFamily="18" charset="0"/>
              </a:rPr>
              <a:t>.</a:t>
            </a:r>
            <a:r>
              <a:rPr lang="en-US" sz="7200" dirty="0" smtClean="0">
                <a:latin typeface="vtks distress" panose="02000000000000000000" pitchFamily="2" charset="0"/>
              </a:rPr>
              <a:t>39</a:t>
            </a:r>
            <a:r>
              <a:rPr lang="en-US" sz="7200" dirty="0" smtClean="0">
                <a:latin typeface="Aaron" panose="02020900000000000000" pitchFamily="18" charset="0"/>
              </a:rPr>
              <a:t>-</a:t>
            </a:r>
            <a:r>
              <a:rPr lang="en-US" sz="7200" dirty="0" smtClean="0">
                <a:latin typeface="vtks distress" panose="02000000000000000000" pitchFamily="2" charset="0"/>
              </a:rPr>
              <a:t>58</a:t>
            </a:r>
            <a:endParaRPr lang="en-US" sz="72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1 Thess. 4:15–17 </a:t>
            </a:r>
            <a:r>
              <a:rPr lang="en-US" sz="3400" dirty="0" smtClean="0"/>
              <a:t>- </a:t>
            </a:r>
            <a:r>
              <a:rPr lang="en-US" sz="3400" baseline="30000" dirty="0"/>
              <a:t>15 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For this we say to you by the word of the Lord, that we who are alive </a:t>
            </a:r>
            <a:r>
              <a:rPr lang="en-US" sz="3400" i="1" dirty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 remain until the coming of the Lord will by no means precede those who are asleep.</a:t>
            </a:r>
            <a:r>
              <a:rPr lang="en-US" sz="3400" dirty="0"/>
              <a:t> </a:t>
            </a:r>
            <a:r>
              <a:rPr lang="en-US" sz="3400" baseline="30000" dirty="0"/>
              <a:t>16 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For the Lord Himself will descend from heaven with a shout, with the 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voice</a:t>
            </a:r>
            <a:endParaRPr lang="en-US" sz="3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5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Of an 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archangel, and with the trumpet of God. And the dead in Christ will rise first. </a:t>
            </a:r>
            <a:r>
              <a:rPr lang="en-US" sz="3400" baseline="30000" dirty="0"/>
              <a:t>17 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Then we who are alive </a:t>
            </a:r>
            <a:r>
              <a:rPr lang="en-US" sz="3400" i="1" dirty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 remain shall be caught up together with them in the clouds to meet the Lord in the air. And thus we shall always be with the Lord.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2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579386" y="1097864"/>
            <a:ext cx="1935214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Old Testament Saints</a:t>
            </a:r>
            <a:endParaRPr lang="en-US" sz="1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1117369" y="3048523"/>
            <a:ext cx="6715444" cy="787956"/>
            <a:chOff x="523461" y="3590279"/>
            <a:chExt cx="6408929" cy="787956"/>
          </a:xfrm>
        </p:grpSpPr>
        <p:sp>
          <p:nvSpPr>
            <p:cNvPr id="38" name="Rectangle 37"/>
            <p:cNvSpPr/>
            <p:nvPr/>
          </p:nvSpPr>
          <p:spPr>
            <a:xfrm>
              <a:off x="523461" y="3590279"/>
              <a:ext cx="6408929" cy="786580"/>
            </a:xfrm>
            <a:prstGeom prst="rect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570055" y="3590279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642522" y="3590623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14988" y="3590967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787455" y="3591311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859923" y="3591655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Brace 43"/>
          <p:cNvSpPr/>
          <p:nvPr/>
        </p:nvSpPr>
        <p:spPr>
          <a:xfrm rot="5400000">
            <a:off x="3185961" y="1911676"/>
            <a:ext cx="409396" cy="4389269"/>
          </a:xfrm>
          <a:prstGeom prst="rightBrace">
            <a:avLst/>
          </a:prstGeom>
          <a:ln w="28575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Brace 44"/>
          <p:cNvSpPr/>
          <p:nvPr/>
        </p:nvSpPr>
        <p:spPr>
          <a:xfrm rot="5400000">
            <a:off x="6493009" y="2968404"/>
            <a:ext cx="409396" cy="2270213"/>
          </a:xfrm>
          <a:prstGeom prst="rightBrace">
            <a:avLst/>
          </a:prstGeom>
          <a:ln w="28575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903477" y="3252032"/>
            <a:ext cx="874972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1000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53065" y="3245130"/>
            <a:ext cx="883092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1500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42272" y="3248066"/>
            <a:ext cx="87703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2000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75440" y="3251002"/>
            <a:ext cx="875254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2500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62837" y="3248366"/>
            <a:ext cx="913995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1295399" y="2557303"/>
            <a:ext cx="4360205" cy="439479"/>
          </a:xfrm>
          <a:custGeom>
            <a:avLst/>
            <a:gdLst>
              <a:gd name="connsiteX0" fmla="*/ 3969489 w 8024038"/>
              <a:gd name="connsiteY0" fmla="*/ 0 h 439479"/>
              <a:gd name="connsiteX1" fmla="*/ 8024038 w 8024038"/>
              <a:gd name="connsiteY1" fmla="*/ 411126 h 439479"/>
              <a:gd name="connsiteX2" fmla="*/ 0 w 8024038"/>
              <a:gd name="connsiteY2" fmla="*/ 439479 h 439479"/>
              <a:gd name="connsiteX3" fmla="*/ 4054549 w 8024038"/>
              <a:gd name="connsiteY3" fmla="*/ 0 h 439479"/>
              <a:gd name="connsiteX4" fmla="*/ 3969489 w 8024038"/>
              <a:gd name="connsiteY4" fmla="*/ 0 h 439479"/>
              <a:gd name="connsiteX0" fmla="*/ 3969489 w 8003526"/>
              <a:gd name="connsiteY0" fmla="*/ 0 h 439479"/>
              <a:gd name="connsiteX1" fmla="*/ 8003526 w 8003526"/>
              <a:gd name="connsiteY1" fmla="*/ 431598 h 439479"/>
              <a:gd name="connsiteX2" fmla="*/ 0 w 8003526"/>
              <a:gd name="connsiteY2" fmla="*/ 439479 h 439479"/>
              <a:gd name="connsiteX3" fmla="*/ 4054549 w 8003526"/>
              <a:gd name="connsiteY3" fmla="*/ 0 h 439479"/>
              <a:gd name="connsiteX4" fmla="*/ 3969489 w 8003526"/>
              <a:gd name="connsiteY4" fmla="*/ 0 h 439479"/>
              <a:gd name="connsiteX0" fmla="*/ 3684604 w 8003526"/>
              <a:gd name="connsiteY0" fmla="*/ 0 h 439479"/>
              <a:gd name="connsiteX1" fmla="*/ 8003526 w 8003526"/>
              <a:gd name="connsiteY1" fmla="*/ 431598 h 439479"/>
              <a:gd name="connsiteX2" fmla="*/ 0 w 8003526"/>
              <a:gd name="connsiteY2" fmla="*/ 439479 h 439479"/>
              <a:gd name="connsiteX3" fmla="*/ 4054549 w 8003526"/>
              <a:gd name="connsiteY3" fmla="*/ 0 h 439479"/>
              <a:gd name="connsiteX4" fmla="*/ 3684604 w 8003526"/>
              <a:gd name="connsiteY4" fmla="*/ 0 h 439479"/>
              <a:gd name="connsiteX0" fmla="*/ 3684604 w 8003526"/>
              <a:gd name="connsiteY0" fmla="*/ 0 h 439479"/>
              <a:gd name="connsiteX1" fmla="*/ 8003526 w 8003526"/>
              <a:gd name="connsiteY1" fmla="*/ 431598 h 439479"/>
              <a:gd name="connsiteX2" fmla="*/ 0 w 8003526"/>
              <a:gd name="connsiteY2" fmla="*/ 439479 h 439479"/>
              <a:gd name="connsiteX3" fmla="*/ 3698441 w 8003526"/>
              <a:gd name="connsiteY3" fmla="*/ 0 h 439479"/>
              <a:gd name="connsiteX4" fmla="*/ 3684604 w 8003526"/>
              <a:gd name="connsiteY4" fmla="*/ 0 h 439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3526" h="439479">
                <a:moveTo>
                  <a:pt x="3684604" y="0"/>
                </a:moveTo>
                <a:lnTo>
                  <a:pt x="8003526" y="431598"/>
                </a:lnTo>
                <a:lnTo>
                  <a:pt x="0" y="439479"/>
                </a:lnTo>
                <a:lnTo>
                  <a:pt x="3698441" y="0"/>
                </a:lnTo>
                <a:lnTo>
                  <a:pt x="3684604" y="0"/>
                </a:lnTo>
                <a:close/>
              </a:path>
            </a:pathLst>
          </a:cu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2511319" y="4520142"/>
            <a:ext cx="1755881" cy="3385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Church Age</a:t>
            </a:r>
            <a:endParaRPr lang="en-US" sz="1600" dirty="0"/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5834623" y="4510310"/>
            <a:ext cx="1755881" cy="3385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Millennium</a:t>
            </a:r>
            <a:endParaRPr lang="en-US" sz="1600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1196025" y="1689565"/>
            <a:ext cx="379005" cy="856432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4888936" y="1084129"/>
            <a:ext cx="2045264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Spirits and bodies in heaven</a:t>
            </a:r>
            <a:endParaRPr lang="en-US" sz="1600" dirty="0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2743200" y="1076632"/>
            <a:ext cx="1934202" cy="59977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Spirits in heaven</a:t>
            </a:r>
            <a:endParaRPr lang="en-US" sz="1600" dirty="0"/>
          </a:p>
        </p:txBody>
      </p:sp>
      <p:sp>
        <p:nvSpPr>
          <p:cNvPr id="60" name="Right Arrow 59"/>
          <p:cNvSpPr/>
          <p:nvPr/>
        </p:nvSpPr>
        <p:spPr>
          <a:xfrm flipH="1">
            <a:off x="555289" y="2298329"/>
            <a:ext cx="643773" cy="885587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579386" y="5206425"/>
            <a:ext cx="1935214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Abraham’s bosom</a:t>
            </a:r>
            <a:endParaRPr lang="en-US" sz="16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166529" y="4335000"/>
            <a:ext cx="379005" cy="856432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ight Arrow 64"/>
          <p:cNvSpPr/>
          <p:nvPr/>
        </p:nvSpPr>
        <p:spPr>
          <a:xfrm flipH="1">
            <a:off x="535625" y="3688911"/>
            <a:ext cx="643773" cy="885587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>
            <a:endCxn id="52" idx="3"/>
          </p:cNvCxnSpPr>
          <p:nvPr/>
        </p:nvCxnSpPr>
        <p:spPr>
          <a:xfrm flipH="1">
            <a:off x="3310256" y="1676400"/>
            <a:ext cx="403881" cy="880903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5740552" y="2286000"/>
            <a:ext cx="2958118" cy="885587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5740552" y="1676400"/>
            <a:ext cx="193217" cy="856432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ross 72"/>
          <p:cNvSpPr/>
          <p:nvPr/>
        </p:nvSpPr>
        <p:spPr>
          <a:xfrm rot="480000">
            <a:off x="1076742" y="2342336"/>
            <a:ext cx="373270" cy="601919"/>
          </a:xfrm>
          <a:custGeom>
            <a:avLst/>
            <a:gdLst>
              <a:gd name="connsiteX0" fmla="*/ 0 w 304800"/>
              <a:gd name="connsiteY0" fmla="*/ 76200 h 452231"/>
              <a:gd name="connsiteX1" fmla="*/ 76200 w 304800"/>
              <a:gd name="connsiteY1" fmla="*/ 76200 h 452231"/>
              <a:gd name="connsiteX2" fmla="*/ 76200 w 304800"/>
              <a:gd name="connsiteY2" fmla="*/ 0 h 452231"/>
              <a:gd name="connsiteX3" fmla="*/ 228600 w 304800"/>
              <a:gd name="connsiteY3" fmla="*/ 0 h 452231"/>
              <a:gd name="connsiteX4" fmla="*/ 228600 w 304800"/>
              <a:gd name="connsiteY4" fmla="*/ 76200 h 452231"/>
              <a:gd name="connsiteX5" fmla="*/ 304800 w 304800"/>
              <a:gd name="connsiteY5" fmla="*/ 76200 h 452231"/>
              <a:gd name="connsiteX6" fmla="*/ 304800 w 304800"/>
              <a:gd name="connsiteY6" fmla="*/ 376031 h 452231"/>
              <a:gd name="connsiteX7" fmla="*/ 228600 w 304800"/>
              <a:gd name="connsiteY7" fmla="*/ 376031 h 452231"/>
              <a:gd name="connsiteX8" fmla="*/ 228600 w 304800"/>
              <a:gd name="connsiteY8" fmla="*/ 452231 h 452231"/>
              <a:gd name="connsiteX9" fmla="*/ 76200 w 304800"/>
              <a:gd name="connsiteY9" fmla="*/ 452231 h 452231"/>
              <a:gd name="connsiteX10" fmla="*/ 76200 w 304800"/>
              <a:gd name="connsiteY10" fmla="*/ 376031 h 452231"/>
              <a:gd name="connsiteX11" fmla="*/ 0 w 304800"/>
              <a:gd name="connsiteY11" fmla="*/ 376031 h 452231"/>
              <a:gd name="connsiteX12" fmla="*/ 0 w 304800"/>
              <a:gd name="connsiteY12" fmla="*/ 76200 h 452231"/>
              <a:gd name="connsiteX0" fmla="*/ 0 w 304800"/>
              <a:gd name="connsiteY0" fmla="*/ 76200 h 452231"/>
              <a:gd name="connsiteX1" fmla="*/ 76200 w 304800"/>
              <a:gd name="connsiteY1" fmla="*/ 76200 h 452231"/>
              <a:gd name="connsiteX2" fmla="*/ 76200 w 304800"/>
              <a:gd name="connsiteY2" fmla="*/ 0 h 452231"/>
              <a:gd name="connsiteX3" fmla="*/ 228600 w 304800"/>
              <a:gd name="connsiteY3" fmla="*/ 0 h 452231"/>
              <a:gd name="connsiteX4" fmla="*/ 228600 w 304800"/>
              <a:gd name="connsiteY4" fmla="*/ 76200 h 452231"/>
              <a:gd name="connsiteX5" fmla="*/ 304800 w 304800"/>
              <a:gd name="connsiteY5" fmla="*/ 76200 h 452231"/>
              <a:gd name="connsiteX6" fmla="*/ 304800 w 304800"/>
              <a:gd name="connsiteY6" fmla="*/ 376031 h 452231"/>
              <a:gd name="connsiteX7" fmla="*/ 228600 w 304800"/>
              <a:gd name="connsiteY7" fmla="*/ 376031 h 452231"/>
              <a:gd name="connsiteX8" fmla="*/ 228600 w 304800"/>
              <a:gd name="connsiteY8" fmla="*/ 452231 h 452231"/>
              <a:gd name="connsiteX9" fmla="*/ 76200 w 304800"/>
              <a:gd name="connsiteY9" fmla="*/ 452231 h 452231"/>
              <a:gd name="connsiteX10" fmla="*/ 76200 w 304800"/>
              <a:gd name="connsiteY10" fmla="*/ 195363 h 452231"/>
              <a:gd name="connsiteX11" fmla="*/ 0 w 304800"/>
              <a:gd name="connsiteY11" fmla="*/ 376031 h 452231"/>
              <a:gd name="connsiteX12" fmla="*/ 0 w 304800"/>
              <a:gd name="connsiteY12" fmla="*/ 76200 h 452231"/>
              <a:gd name="connsiteX0" fmla="*/ 3687 w 308487"/>
              <a:gd name="connsiteY0" fmla="*/ 76200 h 452231"/>
              <a:gd name="connsiteX1" fmla="*/ 79887 w 308487"/>
              <a:gd name="connsiteY1" fmla="*/ 76200 h 452231"/>
              <a:gd name="connsiteX2" fmla="*/ 79887 w 308487"/>
              <a:gd name="connsiteY2" fmla="*/ 0 h 452231"/>
              <a:gd name="connsiteX3" fmla="*/ 232287 w 308487"/>
              <a:gd name="connsiteY3" fmla="*/ 0 h 452231"/>
              <a:gd name="connsiteX4" fmla="*/ 232287 w 308487"/>
              <a:gd name="connsiteY4" fmla="*/ 76200 h 452231"/>
              <a:gd name="connsiteX5" fmla="*/ 308487 w 308487"/>
              <a:gd name="connsiteY5" fmla="*/ 76200 h 452231"/>
              <a:gd name="connsiteX6" fmla="*/ 308487 w 308487"/>
              <a:gd name="connsiteY6" fmla="*/ 376031 h 452231"/>
              <a:gd name="connsiteX7" fmla="*/ 232287 w 308487"/>
              <a:gd name="connsiteY7" fmla="*/ 376031 h 452231"/>
              <a:gd name="connsiteX8" fmla="*/ 232287 w 308487"/>
              <a:gd name="connsiteY8" fmla="*/ 452231 h 452231"/>
              <a:gd name="connsiteX9" fmla="*/ 79887 w 308487"/>
              <a:gd name="connsiteY9" fmla="*/ 452231 h 452231"/>
              <a:gd name="connsiteX10" fmla="*/ 79887 w 308487"/>
              <a:gd name="connsiteY10" fmla="*/ 195363 h 452231"/>
              <a:gd name="connsiteX11" fmla="*/ 0 w 308487"/>
              <a:gd name="connsiteY11" fmla="*/ 199051 h 452231"/>
              <a:gd name="connsiteX12" fmla="*/ 3687 w 308487"/>
              <a:gd name="connsiteY12" fmla="*/ 76200 h 452231"/>
              <a:gd name="connsiteX0" fmla="*/ 3687 w 308487"/>
              <a:gd name="connsiteY0" fmla="*/ 76200 h 452231"/>
              <a:gd name="connsiteX1" fmla="*/ 79887 w 308487"/>
              <a:gd name="connsiteY1" fmla="*/ 76200 h 452231"/>
              <a:gd name="connsiteX2" fmla="*/ 79887 w 308487"/>
              <a:gd name="connsiteY2" fmla="*/ 0 h 452231"/>
              <a:gd name="connsiteX3" fmla="*/ 232287 w 308487"/>
              <a:gd name="connsiteY3" fmla="*/ 0 h 452231"/>
              <a:gd name="connsiteX4" fmla="*/ 232287 w 308487"/>
              <a:gd name="connsiteY4" fmla="*/ 76200 h 452231"/>
              <a:gd name="connsiteX5" fmla="*/ 308487 w 308487"/>
              <a:gd name="connsiteY5" fmla="*/ 76200 h 452231"/>
              <a:gd name="connsiteX6" fmla="*/ 308487 w 308487"/>
              <a:gd name="connsiteY6" fmla="*/ 376031 h 452231"/>
              <a:gd name="connsiteX7" fmla="*/ 228600 w 308487"/>
              <a:gd name="connsiteY7" fmla="*/ 202737 h 452231"/>
              <a:gd name="connsiteX8" fmla="*/ 232287 w 308487"/>
              <a:gd name="connsiteY8" fmla="*/ 452231 h 452231"/>
              <a:gd name="connsiteX9" fmla="*/ 79887 w 308487"/>
              <a:gd name="connsiteY9" fmla="*/ 452231 h 452231"/>
              <a:gd name="connsiteX10" fmla="*/ 79887 w 308487"/>
              <a:gd name="connsiteY10" fmla="*/ 195363 h 452231"/>
              <a:gd name="connsiteX11" fmla="*/ 0 w 308487"/>
              <a:gd name="connsiteY11" fmla="*/ 199051 h 452231"/>
              <a:gd name="connsiteX12" fmla="*/ 3687 w 308487"/>
              <a:gd name="connsiteY12" fmla="*/ 76200 h 452231"/>
              <a:gd name="connsiteX0" fmla="*/ 3687 w 315861"/>
              <a:gd name="connsiteY0" fmla="*/ 76200 h 452231"/>
              <a:gd name="connsiteX1" fmla="*/ 79887 w 315861"/>
              <a:gd name="connsiteY1" fmla="*/ 76200 h 452231"/>
              <a:gd name="connsiteX2" fmla="*/ 79887 w 315861"/>
              <a:gd name="connsiteY2" fmla="*/ 0 h 452231"/>
              <a:gd name="connsiteX3" fmla="*/ 232287 w 315861"/>
              <a:gd name="connsiteY3" fmla="*/ 0 h 452231"/>
              <a:gd name="connsiteX4" fmla="*/ 232287 w 315861"/>
              <a:gd name="connsiteY4" fmla="*/ 76200 h 452231"/>
              <a:gd name="connsiteX5" fmla="*/ 308487 w 315861"/>
              <a:gd name="connsiteY5" fmla="*/ 76200 h 452231"/>
              <a:gd name="connsiteX6" fmla="*/ 315861 w 315861"/>
              <a:gd name="connsiteY6" fmla="*/ 221173 h 452231"/>
              <a:gd name="connsiteX7" fmla="*/ 228600 w 315861"/>
              <a:gd name="connsiteY7" fmla="*/ 202737 h 452231"/>
              <a:gd name="connsiteX8" fmla="*/ 232287 w 315861"/>
              <a:gd name="connsiteY8" fmla="*/ 452231 h 452231"/>
              <a:gd name="connsiteX9" fmla="*/ 79887 w 315861"/>
              <a:gd name="connsiteY9" fmla="*/ 452231 h 452231"/>
              <a:gd name="connsiteX10" fmla="*/ 79887 w 315861"/>
              <a:gd name="connsiteY10" fmla="*/ 195363 h 452231"/>
              <a:gd name="connsiteX11" fmla="*/ 0 w 315861"/>
              <a:gd name="connsiteY11" fmla="*/ 199051 h 452231"/>
              <a:gd name="connsiteX12" fmla="*/ 3687 w 315861"/>
              <a:gd name="connsiteY12" fmla="*/ 76200 h 452231"/>
              <a:gd name="connsiteX0" fmla="*/ 3687 w 315861"/>
              <a:gd name="connsiteY0" fmla="*/ 76200 h 452231"/>
              <a:gd name="connsiteX1" fmla="*/ 79887 w 315861"/>
              <a:gd name="connsiteY1" fmla="*/ 76200 h 452231"/>
              <a:gd name="connsiteX2" fmla="*/ 79887 w 315861"/>
              <a:gd name="connsiteY2" fmla="*/ 0 h 452231"/>
              <a:gd name="connsiteX3" fmla="*/ 232287 w 315861"/>
              <a:gd name="connsiteY3" fmla="*/ 0 h 452231"/>
              <a:gd name="connsiteX4" fmla="*/ 232287 w 315861"/>
              <a:gd name="connsiteY4" fmla="*/ 76200 h 452231"/>
              <a:gd name="connsiteX5" fmla="*/ 308487 w 315861"/>
              <a:gd name="connsiteY5" fmla="*/ 76200 h 452231"/>
              <a:gd name="connsiteX6" fmla="*/ 315861 w 315861"/>
              <a:gd name="connsiteY6" fmla="*/ 210112 h 452231"/>
              <a:gd name="connsiteX7" fmla="*/ 228600 w 315861"/>
              <a:gd name="connsiteY7" fmla="*/ 202737 h 452231"/>
              <a:gd name="connsiteX8" fmla="*/ 232287 w 315861"/>
              <a:gd name="connsiteY8" fmla="*/ 452231 h 452231"/>
              <a:gd name="connsiteX9" fmla="*/ 79887 w 315861"/>
              <a:gd name="connsiteY9" fmla="*/ 452231 h 452231"/>
              <a:gd name="connsiteX10" fmla="*/ 79887 w 315861"/>
              <a:gd name="connsiteY10" fmla="*/ 195363 h 452231"/>
              <a:gd name="connsiteX11" fmla="*/ 0 w 315861"/>
              <a:gd name="connsiteY11" fmla="*/ 199051 h 452231"/>
              <a:gd name="connsiteX12" fmla="*/ 3687 w 315861"/>
              <a:gd name="connsiteY12" fmla="*/ 76200 h 452231"/>
              <a:gd name="connsiteX0" fmla="*/ 3687 w 308487"/>
              <a:gd name="connsiteY0" fmla="*/ 76200 h 452231"/>
              <a:gd name="connsiteX1" fmla="*/ 79887 w 308487"/>
              <a:gd name="connsiteY1" fmla="*/ 76200 h 452231"/>
              <a:gd name="connsiteX2" fmla="*/ 79887 w 308487"/>
              <a:gd name="connsiteY2" fmla="*/ 0 h 452231"/>
              <a:gd name="connsiteX3" fmla="*/ 232287 w 308487"/>
              <a:gd name="connsiteY3" fmla="*/ 0 h 452231"/>
              <a:gd name="connsiteX4" fmla="*/ 232287 w 308487"/>
              <a:gd name="connsiteY4" fmla="*/ 76200 h 452231"/>
              <a:gd name="connsiteX5" fmla="*/ 308487 w 308487"/>
              <a:gd name="connsiteY5" fmla="*/ 76200 h 452231"/>
              <a:gd name="connsiteX6" fmla="*/ 308487 w 308487"/>
              <a:gd name="connsiteY6" fmla="*/ 199051 h 452231"/>
              <a:gd name="connsiteX7" fmla="*/ 228600 w 308487"/>
              <a:gd name="connsiteY7" fmla="*/ 202737 h 452231"/>
              <a:gd name="connsiteX8" fmla="*/ 232287 w 308487"/>
              <a:gd name="connsiteY8" fmla="*/ 452231 h 452231"/>
              <a:gd name="connsiteX9" fmla="*/ 79887 w 308487"/>
              <a:gd name="connsiteY9" fmla="*/ 452231 h 452231"/>
              <a:gd name="connsiteX10" fmla="*/ 79887 w 308487"/>
              <a:gd name="connsiteY10" fmla="*/ 195363 h 452231"/>
              <a:gd name="connsiteX11" fmla="*/ 0 w 308487"/>
              <a:gd name="connsiteY11" fmla="*/ 199051 h 452231"/>
              <a:gd name="connsiteX12" fmla="*/ 3687 w 308487"/>
              <a:gd name="connsiteY12" fmla="*/ 76200 h 452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8487" h="452231">
                <a:moveTo>
                  <a:pt x="3687" y="76200"/>
                </a:moveTo>
                <a:lnTo>
                  <a:pt x="79887" y="76200"/>
                </a:lnTo>
                <a:lnTo>
                  <a:pt x="79887" y="0"/>
                </a:lnTo>
                <a:lnTo>
                  <a:pt x="232287" y="0"/>
                </a:lnTo>
                <a:lnTo>
                  <a:pt x="232287" y="76200"/>
                </a:lnTo>
                <a:lnTo>
                  <a:pt x="308487" y="76200"/>
                </a:lnTo>
                <a:lnTo>
                  <a:pt x="308487" y="199051"/>
                </a:lnTo>
                <a:lnTo>
                  <a:pt x="228600" y="202737"/>
                </a:lnTo>
                <a:lnTo>
                  <a:pt x="232287" y="452231"/>
                </a:lnTo>
                <a:lnTo>
                  <a:pt x="79887" y="452231"/>
                </a:lnTo>
                <a:lnTo>
                  <a:pt x="79887" y="195363"/>
                </a:lnTo>
                <a:lnTo>
                  <a:pt x="0" y="199051"/>
                </a:lnTo>
                <a:lnTo>
                  <a:pt x="3687" y="76200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effectLst>
            <a:outerShdw blurRad="127000" dist="1905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Arrow 73"/>
          <p:cNvSpPr/>
          <p:nvPr/>
        </p:nvSpPr>
        <p:spPr>
          <a:xfrm rot="15582192">
            <a:off x="5418010" y="2499304"/>
            <a:ext cx="580759" cy="332350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effectLst>
            <a:outerShdw blurRad="127000" dist="190500" dir="8100000" algn="tr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453110" y="2184400"/>
            <a:ext cx="1611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90204" pitchFamily="34" charset="0"/>
              </a:rPr>
              <a:t>The Cross</a:t>
            </a:r>
            <a:endParaRPr lang="en-US" sz="2000" dirty="0">
              <a:latin typeface="Arial Black" panose="020B0A0402010209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707644" y="2174240"/>
            <a:ext cx="191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90204" pitchFamily="34" charset="0"/>
              </a:rPr>
              <a:t>The Rapture</a:t>
            </a:r>
            <a:endParaRPr lang="en-US" sz="2000" dirty="0">
              <a:latin typeface="Arial Black" panose="020B0A040201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 animBg="1"/>
      <p:bldP spid="58" grpId="0" animBg="1"/>
      <p:bldP spid="60" grpId="0" animBg="1"/>
      <p:bldP spid="60" grpId="1" animBg="1"/>
      <p:bldP spid="63" grpId="0" animBg="1"/>
      <p:bldP spid="63" grpId="1" animBg="1"/>
      <p:bldP spid="65" grpId="0" animBg="1"/>
      <p:bldP spid="65" grpId="1" animBg="1"/>
      <p:bldP spid="70" grpId="0" animBg="1"/>
      <p:bldP spid="73" grpId="0" animBg="1"/>
      <p:bldP spid="74" grpId="0" animBg="1"/>
      <p:bldP spid="75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/>
          <a:srcRect r="18741" b="18851"/>
          <a:stretch/>
        </p:blipFill>
        <p:spPr>
          <a:xfrm>
            <a:off x="1948512" y="-165656"/>
            <a:ext cx="6235155" cy="622680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02799">
            <a:off x="69786" y="1061633"/>
            <a:ext cx="3519237" cy="3519237"/>
          </a:xfrm>
          <a:prstGeom prst="ellipse">
            <a:avLst/>
          </a:prstGeom>
          <a:effectLst>
            <a:softEdge rad="635000"/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/>
          <a:srcRect l="12297" t="8883" r="34113" b="31175"/>
          <a:stretch/>
        </p:blipFill>
        <p:spPr>
          <a:xfrm>
            <a:off x="7068715" y="2496776"/>
            <a:ext cx="740258" cy="76578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5965944" y="2867557"/>
            <a:ext cx="1061664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217608" y="2866104"/>
            <a:ext cx="965149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140" y="2458017"/>
            <a:ext cx="1525268" cy="745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latin typeface="GreeceBlack" panose="020B0600000000000000" pitchFamily="34" charset="0"/>
              </a:rPr>
              <a:t>8 min.</a:t>
            </a:r>
          </a:p>
          <a:p>
            <a:pPr algn="ctr"/>
            <a:r>
              <a:rPr lang="en-US" sz="2400" dirty="0" smtClean="0">
                <a:solidFill>
                  <a:srgbClr val="FFFFFF"/>
                </a:solidFill>
                <a:latin typeface="GreeceBlack" panose="020B0600000000000000" pitchFamily="34" charset="0"/>
              </a:rPr>
              <a:t>20 sec.</a:t>
            </a:r>
            <a:endParaRPr lang="en-US" sz="2400" dirty="0">
              <a:solidFill>
                <a:srgbClr val="FFFFFF"/>
              </a:solidFill>
              <a:latin typeface="GreeceBlack" panose="020B0600000000000000" pitchFamily="34" charset="0"/>
            </a:endParaRPr>
          </a:p>
        </p:txBody>
      </p:sp>
      <p:sp>
        <p:nvSpPr>
          <p:cNvPr id="30" name="Freeform 29"/>
          <p:cNvSpPr/>
          <p:nvPr/>
        </p:nvSpPr>
        <p:spPr>
          <a:xfrm rot="20798983">
            <a:off x="2906347" y="721638"/>
            <a:ext cx="3549446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522364">
            <a:off x="3270783" y="1697545"/>
            <a:ext cx="3904391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 rot="20093104">
            <a:off x="2533093" y="166796"/>
            <a:ext cx="2666751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rot="2248535">
            <a:off x="2857898" y="3830750"/>
            <a:ext cx="3549446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rot="1612751">
            <a:off x="3127576" y="3149035"/>
            <a:ext cx="3904391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 rot="3114821">
            <a:off x="2379285" y="4157749"/>
            <a:ext cx="2666751" cy="1140542"/>
          </a:xfrm>
          <a:custGeom>
            <a:avLst/>
            <a:gdLst>
              <a:gd name="connsiteX0" fmla="*/ 0 w 3549446"/>
              <a:gd name="connsiteY0" fmla="*/ 1140542 h 1140542"/>
              <a:gd name="connsiteX1" fmla="*/ 412955 w 3549446"/>
              <a:gd name="connsiteY1" fmla="*/ 825910 h 1140542"/>
              <a:gd name="connsiteX2" fmla="*/ 1061884 w 3549446"/>
              <a:gd name="connsiteY2" fmla="*/ 845575 h 1140542"/>
              <a:gd name="connsiteX3" fmla="*/ 1563330 w 3549446"/>
              <a:gd name="connsiteY3" fmla="*/ 471949 h 1140542"/>
              <a:gd name="connsiteX4" fmla="*/ 2163097 w 3549446"/>
              <a:gd name="connsiteY4" fmla="*/ 530942 h 1140542"/>
              <a:gd name="connsiteX5" fmla="*/ 2595717 w 3549446"/>
              <a:gd name="connsiteY5" fmla="*/ 196646 h 1140542"/>
              <a:gd name="connsiteX6" fmla="*/ 3500284 w 3549446"/>
              <a:gd name="connsiteY6" fmla="*/ 147484 h 1140542"/>
              <a:gd name="connsiteX7" fmla="*/ 3549446 w 3549446"/>
              <a:gd name="connsiteY7" fmla="*/ 0 h 1140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49446" h="1140542">
                <a:moveTo>
                  <a:pt x="0" y="1140542"/>
                </a:moveTo>
                <a:lnTo>
                  <a:pt x="412955" y="825910"/>
                </a:lnTo>
                <a:lnTo>
                  <a:pt x="1061884" y="845575"/>
                </a:lnTo>
                <a:lnTo>
                  <a:pt x="1563330" y="471949"/>
                </a:lnTo>
                <a:lnTo>
                  <a:pt x="2163097" y="530942"/>
                </a:lnTo>
                <a:lnTo>
                  <a:pt x="2595717" y="196646"/>
                </a:lnTo>
                <a:lnTo>
                  <a:pt x="3500284" y="147484"/>
                </a:lnTo>
                <a:lnTo>
                  <a:pt x="3549446" y="0"/>
                </a:lnTo>
              </a:path>
            </a:pathLst>
          </a:custGeom>
          <a:noFill/>
          <a:ln w="850900">
            <a:gradFill flip="none" rotWithShape="1">
              <a:gsLst>
                <a:gs pos="3271">
                  <a:schemeClr val="accent2">
                    <a:lumMod val="75000"/>
                  </a:schemeClr>
                </a:gs>
                <a:gs pos="48000">
                  <a:srgbClr val="FFFF00"/>
                </a:gs>
                <a:gs pos="87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728089" y="1607616"/>
            <a:ext cx="162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You are here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cxnSp>
        <p:nvCxnSpPr>
          <p:cNvPr id="24" name="Straight Arrow Connector 23"/>
          <p:cNvCxnSpPr>
            <a:stCxn id="2" idx="2"/>
          </p:cNvCxnSpPr>
          <p:nvPr/>
        </p:nvCxnSpPr>
        <p:spPr>
          <a:xfrm flipH="1">
            <a:off x="7413628" y="2315502"/>
            <a:ext cx="127361" cy="483938"/>
          </a:xfrm>
          <a:prstGeom prst="straightConnector1">
            <a:avLst/>
          </a:prstGeom>
          <a:ln w="38100">
            <a:solidFill>
              <a:srgbClr val="FFFFFF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18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Jewish Proverb 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500" dirty="0" smtClean="0"/>
              <a:t>“Every </a:t>
            </a:r>
            <a:r>
              <a:rPr lang="en-US" sz="3500" dirty="0"/>
              <a:t>man knows he will die, but no one wants to believe it</a:t>
            </a:r>
            <a:r>
              <a:rPr lang="en-US" sz="3500" dirty="0" smtClean="0"/>
              <a:t>.” </a:t>
            </a:r>
            <a:endParaRPr lang="en-US" sz="3500" dirty="0"/>
          </a:p>
        </p:txBody>
      </p:sp>
      <p:sp>
        <p:nvSpPr>
          <p:cNvPr id="22" name="TextBox 21"/>
          <p:cNvSpPr txBox="1"/>
          <p:nvPr/>
        </p:nvSpPr>
        <p:spPr>
          <a:xfrm>
            <a:off x="499372" y="2662038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A. W. Tozer 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500" dirty="0"/>
              <a:t>“God's eternity and man's mortality join to persuade us that faith in Jesus Christ is not optional.” </a:t>
            </a:r>
          </a:p>
        </p:txBody>
      </p:sp>
    </p:spTree>
    <p:extLst>
      <p:ext uri="{BB962C8B-B14F-4D97-AF65-F5344CB8AC3E}">
        <p14:creationId xmlns:p14="http://schemas.microsoft.com/office/powerpoint/2010/main" val="287290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2" grpId="0"/>
      <p:bldP spid="2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1026" name="Picture 2" descr="Vinyl wall decal We shall not all sleep, but we shall all be changed 1 Cor 15:51 wall decor D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044">
            <a:off x="1178130" y="-305560"/>
            <a:ext cx="5429250" cy="59912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1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5465725" y="3878527"/>
            <a:ext cx="1952005" cy="665641"/>
          </a:xfrm>
          <a:custGeom>
            <a:avLst/>
            <a:gdLst>
              <a:gd name="connsiteX0" fmla="*/ 745 w 1614542"/>
              <a:gd name="connsiteY0" fmla="*/ 268718 h 550116"/>
              <a:gd name="connsiteX1" fmla="*/ 198453 w 1614542"/>
              <a:gd name="connsiteY1" fmla="*/ 127498 h 550116"/>
              <a:gd name="connsiteX2" fmla="*/ 484424 w 1614542"/>
              <a:gd name="connsiteY2" fmla="*/ 32175 h 550116"/>
              <a:gd name="connsiteX3" fmla="*/ 819821 w 1614542"/>
              <a:gd name="connsiteY3" fmla="*/ 400 h 550116"/>
              <a:gd name="connsiteX4" fmla="*/ 1179933 w 1614542"/>
              <a:gd name="connsiteY4" fmla="*/ 49827 h 550116"/>
              <a:gd name="connsiteX5" fmla="*/ 1487086 w 1614542"/>
              <a:gd name="connsiteY5" fmla="*/ 183986 h 550116"/>
              <a:gd name="connsiteX6" fmla="*/ 1610654 w 1614542"/>
              <a:gd name="connsiteY6" fmla="*/ 254596 h 550116"/>
              <a:gd name="connsiteX7" fmla="*/ 1356458 w 1614542"/>
              <a:gd name="connsiteY7" fmla="*/ 431121 h 550116"/>
              <a:gd name="connsiteX8" fmla="*/ 1021060 w 1614542"/>
              <a:gd name="connsiteY8" fmla="*/ 533506 h 550116"/>
              <a:gd name="connsiteX9" fmla="*/ 728028 w 1614542"/>
              <a:gd name="connsiteY9" fmla="*/ 544097 h 550116"/>
              <a:gd name="connsiteX10" fmla="*/ 350265 w 1614542"/>
              <a:gd name="connsiteY10" fmla="*/ 473487 h 550116"/>
              <a:gd name="connsiteX11" fmla="*/ 138434 w 1614542"/>
              <a:gd name="connsiteY11" fmla="*/ 364042 h 550116"/>
              <a:gd name="connsiteX12" fmla="*/ 745 w 1614542"/>
              <a:gd name="connsiteY12" fmla="*/ 268718 h 550116"/>
              <a:gd name="connsiteX0" fmla="*/ 745 w 1613227"/>
              <a:gd name="connsiteY0" fmla="*/ 268718 h 550116"/>
              <a:gd name="connsiteX1" fmla="*/ 198453 w 1613227"/>
              <a:gd name="connsiteY1" fmla="*/ 127498 h 550116"/>
              <a:gd name="connsiteX2" fmla="*/ 484424 w 1613227"/>
              <a:gd name="connsiteY2" fmla="*/ 32175 h 550116"/>
              <a:gd name="connsiteX3" fmla="*/ 819821 w 1613227"/>
              <a:gd name="connsiteY3" fmla="*/ 400 h 550116"/>
              <a:gd name="connsiteX4" fmla="*/ 1179933 w 1613227"/>
              <a:gd name="connsiteY4" fmla="*/ 49827 h 550116"/>
              <a:gd name="connsiteX5" fmla="*/ 1469434 w 1613227"/>
              <a:gd name="connsiteY5" fmla="*/ 159273 h 550116"/>
              <a:gd name="connsiteX6" fmla="*/ 1610654 w 1613227"/>
              <a:gd name="connsiteY6" fmla="*/ 254596 h 550116"/>
              <a:gd name="connsiteX7" fmla="*/ 1356458 w 1613227"/>
              <a:gd name="connsiteY7" fmla="*/ 431121 h 550116"/>
              <a:gd name="connsiteX8" fmla="*/ 1021060 w 1613227"/>
              <a:gd name="connsiteY8" fmla="*/ 533506 h 550116"/>
              <a:gd name="connsiteX9" fmla="*/ 728028 w 1613227"/>
              <a:gd name="connsiteY9" fmla="*/ 544097 h 550116"/>
              <a:gd name="connsiteX10" fmla="*/ 350265 w 1613227"/>
              <a:gd name="connsiteY10" fmla="*/ 473487 h 550116"/>
              <a:gd name="connsiteX11" fmla="*/ 138434 w 1613227"/>
              <a:gd name="connsiteY11" fmla="*/ 364042 h 550116"/>
              <a:gd name="connsiteX12" fmla="*/ 745 w 1613227"/>
              <a:gd name="connsiteY12" fmla="*/ 268718 h 550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13227" h="550116">
                <a:moveTo>
                  <a:pt x="745" y="268718"/>
                </a:moveTo>
                <a:cubicBezTo>
                  <a:pt x="10748" y="229294"/>
                  <a:pt x="117840" y="166922"/>
                  <a:pt x="198453" y="127498"/>
                </a:cubicBezTo>
                <a:cubicBezTo>
                  <a:pt x="279066" y="88074"/>
                  <a:pt x="380863" y="53358"/>
                  <a:pt x="484424" y="32175"/>
                </a:cubicBezTo>
                <a:cubicBezTo>
                  <a:pt x="587985" y="10992"/>
                  <a:pt x="703903" y="-2542"/>
                  <a:pt x="819821" y="400"/>
                </a:cubicBezTo>
                <a:cubicBezTo>
                  <a:pt x="935739" y="3342"/>
                  <a:pt x="1071664" y="23348"/>
                  <a:pt x="1179933" y="49827"/>
                </a:cubicBezTo>
                <a:cubicBezTo>
                  <a:pt x="1288202" y="76306"/>
                  <a:pt x="1397647" y="125145"/>
                  <a:pt x="1469434" y="159273"/>
                </a:cubicBezTo>
                <a:cubicBezTo>
                  <a:pt x="1541221" y="193401"/>
                  <a:pt x="1629483" y="209288"/>
                  <a:pt x="1610654" y="254596"/>
                </a:cubicBezTo>
                <a:cubicBezTo>
                  <a:pt x="1591825" y="299904"/>
                  <a:pt x="1454724" y="384636"/>
                  <a:pt x="1356458" y="431121"/>
                </a:cubicBezTo>
                <a:cubicBezTo>
                  <a:pt x="1258192" y="477606"/>
                  <a:pt x="1125798" y="514677"/>
                  <a:pt x="1021060" y="533506"/>
                </a:cubicBezTo>
                <a:cubicBezTo>
                  <a:pt x="916322" y="552335"/>
                  <a:pt x="839827" y="554100"/>
                  <a:pt x="728028" y="544097"/>
                </a:cubicBezTo>
                <a:cubicBezTo>
                  <a:pt x="616229" y="534094"/>
                  <a:pt x="448531" y="503496"/>
                  <a:pt x="350265" y="473487"/>
                </a:cubicBezTo>
                <a:cubicBezTo>
                  <a:pt x="251999" y="443478"/>
                  <a:pt x="193157" y="399935"/>
                  <a:pt x="138434" y="364042"/>
                </a:cubicBezTo>
                <a:cubicBezTo>
                  <a:pt x="83711" y="328149"/>
                  <a:pt x="-9258" y="308142"/>
                  <a:pt x="745" y="268718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017221" y="3435979"/>
            <a:ext cx="815922" cy="1611649"/>
          </a:xfrm>
          <a:custGeom>
            <a:avLst/>
            <a:gdLst>
              <a:gd name="connsiteX0" fmla="*/ 511662 w 674315"/>
              <a:gd name="connsiteY0" fmla="*/ 745 h 1331941"/>
              <a:gd name="connsiteX1" fmla="*/ 614046 w 674315"/>
              <a:gd name="connsiteY1" fmla="*/ 187861 h 1331941"/>
              <a:gd name="connsiteX2" fmla="*/ 674065 w 674315"/>
              <a:gd name="connsiteY2" fmla="*/ 466771 h 1331941"/>
              <a:gd name="connsiteX3" fmla="*/ 628169 w 674315"/>
              <a:gd name="connsiteY3" fmla="*/ 823352 h 1331941"/>
              <a:gd name="connsiteX4" fmla="*/ 469296 w 674315"/>
              <a:gd name="connsiteY4" fmla="*/ 1070487 h 1331941"/>
              <a:gd name="connsiteX5" fmla="*/ 260996 w 674315"/>
              <a:gd name="connsiteY5" fmla="*/ 1257604 h 1331941"/>
              <a:gd name="connsiteX6" fmla="*/ 186856 w 674315"/>
              <a:gd name="connsiteY6" fmla="*/ 1317622 h 1331941"/>
              <a:gd name="connsiteX7" fmla="*/ 165673 w 674315"/>
              <a:gd name="connsiteY7" fmla="*/ 1317622 h 1331941"/>
              <a:gd name="connsiteX8" fmla="*/ 88002 w 674315"/>
              <a:gd name="connsiteY8" fmla="*/ 1158749 h 1331941"/>
              <a:gd name="connsiteX9" fmla="*/ 17392 w 674315"/>
              <a:gd name="connsiteY9" fmla="*/ 851596 h 1331941"/>
              <a:gd name="connsiteX10" fmla="*/ 6800 w 674315"/>
              <a:gd name="connsiteY10" fmla="*/ 586808 h 1331941"/>
              <a:gd name="connsiteX11" fmla="*/ 105654 w 674315"/>
              <a:gd name="connsiteY11" fmla="*/ 343204 h 1331941"/>
              <a:gd name="connsiteX12" fmla="*/ 275118 w 674315"/>
              <a:gd name="connsiteY12" fmla="*/ 131373 h 1331941"/>
              <a:gd name="connsiteX13" fmla="*/ 511662 w 674315"/>
              <a:gd name="connsiteY13" fmla="*/ 745 h 133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74315" h="1331941">
                <a:moveTo>
                  <a:pt x="511662" y="745"/>
                </a:moveTo>
                <a:cubicBezTo>
                  <a:pt x="568150" y="10160"/>
                  <a:pt x="586979" y="110190"/>
                  <a:pt x="614046" y="187861"/>
                </a:cubicBezTo>
                <a:cubicBezTo>
                  <a:pt x="641113" y="265532"/>
                  <a:pt x="671711" y="360856"/>
                  <a:pt x="674065" y="466771"/>
                </a:cubicBezTo>
                <a:cubicBezTo>
                  <a:pt x="676419" y="572686"/>
                  <a:pt x="662297" y="722733"/>
                  <a:pt x="628169" y="823352"/>
                </a:cubicBezTo>
                <a:cubicBezTo>
                  <a:pt x="594041" y="923971"/>
                  <a:pt x="530492" y="998112"/>
                  <a:pt x="469296" y="1070487"/>
                </a:cubicBezTo>
                <a:cubicBezTo>
                  <a:pt x="408100" y="1142862"/>
                  <a:pt x="308069" y="1216415"/>
                  <a:pt x="260996" y="1257604"/>
                </a:cubicBezTo>
                <a:cubicBezTo>
                  <a:pt x="213923" y="1298793"/>
                  <a:pt x="202743" y="1307619"/>
                  <a:pt x="186856" y="1317622"/>
                </a:cubicBezTo>
                <a:cubicBezTo>
                  <a:pt x="170969" y="1327625"/>
                  <a:pt x="182149" y="1344101"/>
                  <a:pt x="165673" y="1317622"/>
                </a:cubicBezTo>
                <a:cubicBezTo>
                  <a:pt x="149197" y="1291143"/>
                  <a:pt x="112715" y="1236420"/>
                  <a:pt x="88002" y="1158749"/>
                </a:cubicBezTo>
                <a:cubicBezTo>
                  <a:pt x="63289" y="1081078"/>
                  <a:pt x="30926" y="946920"/>
                  <a:pt x="17392" y="851596"/>
                </a:cubicBezTo>
                <a:cubicBezTo>
                  <a:pt x="3858" y="756273"/>
                  <a:pt x="-7910" y="671540"/>
                  <a:pt x="6800" y="586808"/>
                </a:cubicBezTo>
                <a:cubicBezTo>
                  <a:pt x="21510" y="502076"/>
                  <a:pt x="60934" y="419110"/>
                  <a:pt x="105654" y="343204"/>
                </a:cubicBezTo>
                <a:cubicBezTo>
                  <a:pt x="150374" y="267298"/>
                  <a:pt x="207450" y="189626"/>
                  <a:pt x="275118" y="131373"/>
                </a:cubicBezTo>
                <a:cubicBezTo>
                  <a:pt x="342786" y="73120"/>
                  <a:pt x="455174" y="-8670"/>
                  <a:pt x="511662" y="745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Moment </a:t>
            </a:r>
            <a:r>
              <a:rPr lang="en-US" sz="3600" dirty="0" smtClean="0">
                <a:solidFill>
                  <a:schemeClr val="bg1"/>
                </a:solidFill>
                <a:latin typeface="GreeceBlack" panose="020B0600000000000000" pitchFamily="34" charset="0"/>
              </a:rPr>
              <a:t>-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atomos</a:t>
            </a:r>
            <a:endParaRPr lang="en-US" sz="3600" b="1" i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179868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 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GreeceBlack" panose="020B0600000000000000" pitchFamily="34" charset="0"/>
              </a:rPr>
              <a:t> – </a:t>
            </a:r>
            <a:r>
              <a:rPr lang="en-US" sz="3600" i="1" dirty="0" smtClean="0">
                <a:latin typeface="GreeceBlack" panose="020B0600000000000000" pitchFamily="34" charset="0"/>
              </a:rPr>
              <a:t>negative particle</a:t>
            </a:r>
            <a:endParaRPr lang="en-US" sz="3600" i="1" dirty="0"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2892" y="1764890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tomōteros</a:t>
            </a:r>
            <a:r>
              <a:rPr lang="en-US" sz="3600" dirty="0" smtClean="0">
                <a:latin typeface="GreeceBlack" panose="020B0600000000000000" pitchFamily="34" charset="0"/>
              </a:rPr>
              <a:t> – </a:t>
            </a:r>
            <a:r>
              <a:rPr lang="en-US" sz="3600" i="1" dirty="0" smtClean="0">
                <a:latin typeface="GreeceBlack" panose="020B0600000000000000" pitchFamily="34" charset="0"/>
              </a:rPr>
              <a:t>to cut </a:t>
            </a:r>
            <a:r>
              <a:rPr lang="en-US" sz="3600" dirty="0" smtClean="0">
                <a:latin typeface="GreeceBlack" panose="020B0600000000000000" pitchFamily="34" charset="0"/>
              </a:rPr>
              <a:t>or</a:t>
            </a:r>
            <a:r>
              <a:rPr lang="en-US" sz="3600" i="1" dirty="0" smtClean="0">
                <a:latin typeface="GreeceBlack" panose="020B0600000000000000" pitchFamily="34" charset="0"/>
              </a:rPr>
              <a:t> slice</a:t>
            </a:r>
            <a:endParaRPr lang="en-US" sz="3600" i="1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7980" y="2851355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Hence, </a:t>
            </a:r>
            <a:r>
              <a:rPr lang="en-US" sz="3600" i="1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that which cannot be cut</a:t>
            </a:r>
            <a:endParaRPr lang="en-US" sz="36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068" y="3937820"/>
            <a:ext cx="2761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Atom</a:t>
            </a:r>
            <a:endParaRPr lang="en-US" sz="36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252966" y="4020249"/>
            <a:ext cx="387795" cy="387795"/>
          </a:xfrm>
          <a:prstGeom prst="ellipse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45333" y="4110532"/>
            <a:ext cx="199000" cy="199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18120000">
            <a:off x="6490814" y="3479683"/>
            <a:ext cx="199000" cy="199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18120000">
            <a:off x="6824194" y="4753263"/>
            <a:ext cx="199000" cy="199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45708" y="3570659"/>
            <a:ext cx="1116782" cy="1296727"/>
          </a:xfrm>
          <a:custGeom>
            <a:avLst/>
            <a:gdLst>
              <a:gd name="connsiteX0" fmla="*/ 46291 w 922960"/>
              <a:gd name="connsiteY0" fmla="*/ 6369 h 1071675"/>
              <a:gd name="connsiteX1" fmla="*/ 335792 w 922960"/>
              <a:gd name="connsiteY1" fmla="*/ 45204 h 1071675"/>
              <a:gd name="connsiteX2" fmla="*/ 660598 w 922960"/>
              <a:gd name="connsiteY2" fmla="*/ 197016 h 1071675"/>
              <a:gd name="connsiteX3" fmla="*/ 847715 w 922960"/>
              <a:gd name="connsiteY3" fmla="*/ 454743 h 1071675"/>
              <a:gd name="connsiteX4" fmla="*/ 914795 w 922960"/>
              <a:gd name="connsiteY4" fmla="*/ 723061 h 1071675"/>
              <a:gd name="connsiteX5" fmla="*/ 918325 w 922960"/>
              <a:gd name="connsiteY5" fmla="*/ 927830 h 1071675"/>
              <a:gd name="connsiteX6" fmla="*/ 883020 w 922960"/>
              <a:gd name="connsiteY6" fmla="*/ 1061989 h 1071675"/>
              <a:gd name="connsiteX7" fmla="*/ 625293 w 922960"/>
              <a:gd name="connsiteY7" fmla="*/ 1044336 h 1071675"/>
              <a:gd name="connsiteX8" fmla="*/ 300487 w 922960"/>
              <a:gd name="connsiteY8" fmla="*/ 910177 h 1071675"/>
              <a:gd name="connsiteX9" fmla="*/ 56883 w 922960"/>
              <a:gd name="connsiteY9" fmla="*/ 564188 h 1071675"/>
              <a:gd name="connsiteX10" fmla="*/ 3925 w 922960"/>
              <a:gd name="connsiteY10" fmla="*/ 260565 h 1071675"/>
              <a:gd name="connsiteX11" fmla="*/ 7456 w 922960"/>
              <a:gd name="connsiteY11" fmla="*/ 158180 h 1071675"/>
              <a:gd name="connsiteX12" fmla="*/ 46291 w 922960"/>
              <a:gd name="connsiteY12" fmla="*/ 6369 h 107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2960" h="1071675">
                <a:moveTo>
                  <a:pt x="46291" y="6369"/>
                </a:moveTo>
                <a:cubicBezTo>
                  <a:pt x="101013" y="-12460"/>
                  <a:pt x="233408" y="13430"/>
                  <a:pt x="335792" y="45204"/>
                </a:cubicBezTo>
                <a:cubicBezTo>
                  <a:pt x="438176" y="76978"/>
                  <a:pt x="575278" y="128760"/>
                  <a:pt x="660598" y="197016"/>
                </a:cubicBezTo>
                <a:cubicBezTo>
                  <a:pt x="745919" y="265273"/>
                  <a:pt x="805349" y="367069"/>
                  <a:pt x="847715" y="454743"/>
                </a:cubicBezTo>
                <a:cubicBezTo>
                  <a:pt x="890081" y="542417"/>
                  <a:pt x="903027" y="644213"/>
                  <a:pt x="914795" y="723061"/>
                </a:cubicBezTo>
                <a:cubicBezTo>
                  <a:pt x="926563" y="801909"/>
                  <a:pt x="923621" y="871342"/>
                  <a:pt x="918325" y="927830"/>
                </a:cubicBezTo>
                <a:cubicBezTo>
                  <a:pt x="913029" y="984318"/>
                  <a:pt x="931859" y="1042571"/>
                  <a:pt x="883020" y="1061989"/>
                </a:cubicBezTo>
                <a:cubicBezTo>
                  <a:pt x="834181" y="1081407"/>
                  <a:pt x="722382" y="1069638"/>
                  <a:pt x="625293" y="1044336"/>
                </a:cubicBezTo>
                <a:cubicBezTo>
                  <a:pt x="528204" y="1019034"/>
                  <a:pt x="395222" y="990202"/>
                  <a:pt x="300487" y="910177"/>
                </a:cubicBezTo>
                <a:cubicBezTo>
                  <a:pt x="205752" y="830152"/>
                  <a:pt x="106310" y="672457"/>
                  <a:pt x="56883" y="564188"/>
                </a:cubicBezTo>
                <a:cubicBezTo>
                  <a:pt x="7456" y="455919"/>
                  <a:pt x="12163" y="328233"/>
                  <a:pt x="3925" y="260565"/>
                </a:cubicBezTo>
                <a:cubicBezTo>
                  <a:pt x="-4313" y="192897"/>
                  <a:pt x="2160" y="198192"/>
                  <a:pt x="7456" y="158180"/>
                </a:cubicBezTo>
                <a:cubicBezTo>
                  <a:pt x="12752" y="118168"/>
                  <a:pt x="-8431" y="25198"/>
                  <a:pt x="46291" y="6369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8667" y="4057262"/>
            <a:ext cx="8258133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8009" y="4055598"/>
            <a:ext cx="4185510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9216" y="4056802"/>
            <a:ext cx="2079259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26652" y="4055365"/>
            <a:ext cx="1051762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26652" y="4056553"/>
            <a:ext cx="539721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26925" y="4058158"/>
            <a:ext cx="304658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30330" y="4057292"/>
            <a:ext cx="171972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30969" y="4056774"/>
            <a:ext cx="80226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28862" y="4055339"/>
            <a:ext cx="41168" cy="5172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2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37 1.11111E-6 C 0.01128 -0.03009 0.04861 -0.04884 0.0901 -0.04884 C 0.13125 -0.04884 0.16875 -0.03009 0.19409 1.11111E-6 C 0.16875 0.03009 0.12222 0.04653 0.0901 0.04954 C 0.05781 0.05208 0.01232 0.02778 2.5E-6 0.0169 C -0.01268 0.00648 -0.0283 0.01088 -0.01337 1.11111E-6 Z " pathEditMode="relative" rAng="0" ptsTypes="AAAAAA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52" y="23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1782 C 0.02413 0.01713 0.0316 0.06551 0.02292 0.11204 C 0.01997 0.14722 -0.02934 0.22014 -0.0434 0.21759 C -0.05729 0.2125 -0.06372 0.11968 -0.06146 0.08449 C -0.05087 0.0375 -0.02674 -0.00046 0.00295 -0.01782 Z " pathEditMode="relative" rAng="6240000" ptsTypes="AAAAA">
                                      <p:cBhvr>
                                        <p:cTn id="130" dur="10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178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0.00764 C -0.04931 -0.00208 -0.08455 -0.02153 -0.10625 -0.0588 C -0.13004 -0.09537 -0.13507 -0.14676 -0.12587 -0.19537 C -0.08715 -0.19468 -0.05295 -0.17847 -0.02917 -0.14259 C -0.00729 -0.10301 -0.00156 -0.05301 -0.01146 -0.00764 Z " pathEditMode="relative" rAng="13860000" ptsTypes="AAAAA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4" y="-9398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9" grpId="0" animBg="1"/>
      <p:bldP spid="19" grpId="1" animBg="1"/>
      <p:bldP spid="2" grpId="0"/>
      <p:bldP spid="2" grpId="1"/>
      <p:bldP spid="3" grpId="0"/>
      <p:bldP spid="3" grpId="1"/>
      <p:bldP spid="23" grpId="0"/>
      <p:bldP spid="23" grpId="1"/>
      <p:bldP spid="24" grpId="0"/>
      <p:bldP spid="24" grpId="1"/>
      <p:bldP spid="25" grpId="0"/>
      <p:bldP spid="25" grpId="1"/>
      <p:bldP spid="16" grpId="0" animBg="1"/>
      <p:bldP spid="16" grpId="1" animBg="1"/>
      <p:bldP spid="30" grpId="0" animBg="1"/>
      <p:bldP spid="30" grpId="1" animBg="1"/>
      <p:bldP spid="30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27" grpId="0" animBg="1"/>
      <p:bldP spid="27" grpId="1" animBg="1"/>
      <p:bldP spid="17" grpId="0" animBg="1"/>
      <p:bldP spid="17" grpId="1" animBg="1"/>
      <p:bldP spid="38" grpId="0" animBg="1"/>
      <p:bldP spid="38" grpId="1" animBg="1"/>
      <p:bldP spid="39" grpId="0" animBg="1"/>
      <p:bldP spid="39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Oswald Chambers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“Death </a:t>
            </a:r>
            <a:r>
              <a:rPr lang="en-US" sz="3600" dirty="0"/>
              <a:t>is God's delightful way of giving us life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C. H. Spurgeon 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3500" dirty="0" smtClean="0"/>
              <a:t> </a:t>
            </a:r>
            <a:r>
              <a:rPr lang="en-US" sz="3500" dirty="0"/>
              <a:t>“The righteous are put into their graves all weary and worn; but as such they will not rise. They go there with the furrowed brow, the hollowed cheek, the wrinkled skin; they shall wake up in beauty and glory.”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6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428667" y="1700346"/>
            <a:ext cx="3853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very large diamond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668" y="626169"/>
            <a:ext cx="3946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chemeClr val="bg1"/>
                </a:solidFill>
              </a:rPr>
              <a:t>A potion to cure ill health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033914"/>
            <a:ext cx="39200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A dinner date with a famous movie star 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2213" y="1676400"/>
            <a:ext cx="4366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A long-lost relative had left you a minor-league baseball stadium 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654" y="609600"/>
            <a:ext cx="44721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A 55-gallon drum of chicken soup 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06072" y="4038600"/>
            <a:ext cx="44416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MGM called, inviting you to dinner with Lassie tonight 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0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allAtOnce"/>
      <p:bldP spid="23" grpId="1" build="allAtOnce"/>
      <p:bldP spid="2" grpId="0" build="allAtOnce"/>
      <p:bldP spid="2" grpId="1" build="allAtOnce"/>
      <p:bldP spid="26" grpId="0" build="allAtOnce"/>
      <p:bldP spid="29" grpId="0" build="allAtOnce"/>
      <p:bldP spid="29" grpId="1" build="allAtOnce"/>
      <p:bldP spid="30" grpId="0" build="allAtOnce"/>
      <p:bldP spid="30" grpId="1" build="allAtOnce"/>
      <p:bldP spid="3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427086" y="3273051"/>
            <a:ext cx="2008909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05318" y="1098811"/>
            <a:ext cx="2941244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Gen. 1:1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In the beginning, God created the heavens and the earth.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2255520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 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 </a:t>
            </a:r>
            <a:r>
              <a:rPr lang="en-US" sz="3600" dirty="0" smtClean="0">
                <a:latin typeface="GreeceBlack" panose="020B0600000000000000" pitchFamily="34" charset="0"/>
              </a:rPr>
              <a:t>– </a:t>
            </a:r>
            <a:r>
              <a:rPr lang="en-US" sz="3600" i="1" dirty="0" smtClean="0">
                <a:latin typeface="GreeceBlack" panose="020B0600000000000000" pitchFamily="34" charset="0"/>
              </a:rPr>
              <a:t>to create</a:t>
            </a:r>
            <a:endParaRPr lang="en-US" sz="3600" i="1" dirty="0"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667" y="282072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Gen. 1:26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Then God said, “Let Us make man in Our image …”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804" y="4470400"/>
            <a:ext cx="803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Asah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GreeceBlack" panose="020B0600000000000000" pitchFamily="34" charset="0"/>
              </a:rPr>
              <a:t>– </a:t>
            </a:r>
            <a:r>
              <a:rPr lang="en-US" sz="3600" i="1" dirty="0" smtClean="0">
                <a:latin typeface="GreeceBlack" panose="020B0600000000000000" pitchFamily="34" charset="0"/>
              </a:rPr>
              <a:t>to make</a:t>
            </a:r>
            <a:endParaRPr lang="en-US" sz="3600" i="1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5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7" grpId="1" animBg="1"/>
      <p:bldP spid="2" grpId="0" build="allAtOnce"/>
      <p:bldP spid="3" grpId="0"/>
      <p:bldP spid="3" grpId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689189" y="1088651"/>
            <a:ext cx="2551341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Gen. 2:7 -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the Lord God formed man of the dust of the ground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2275840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Yatsar</a:t>
            </a:r>
            <a:r>
              <a:rPr lang="en-US" sz="3600" b="1" i="1" cap="all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GreeceBlack" panose="020B0600000000000000" pitchFamily="34" charset="0"/>
              </a:rPr>
              <a:t>– </a:t>
            </a:r>
            <a:r>
              <a:rPr lang="en-US" sz="3600" i="1" dirty="0" smtClean="0">
                <a:latin typeface="GreeceBlack" panose="020B0600000000000000" pitchFamily="34" charset="0"/>
              </a:rPr>
              <a:t>to form, fashion </a:t>
            </a:r>
            <a:r>
              <a:rPr lang="en-US" sz="3600" dirty="0" smtClean="0">
                <a:latin typeface="GreeceBlack" panose="020B0600000000000000" pitchFamily="34" charset="0"/>
              </a:rPr>
              <a:t>or</a:t>
            </a:r>
            <a:r>
              <a:rPr lang="en-US" sz="3600" i="1" dirty="0" smtClean="0">
                <a:latin typeface="GreeceBlack" panose="020B0600000000000000" pitchFamily="34" charset="0"/>
              </a:rPr>
              <a:t> mold</a:t>
            </a:r>
            <a:endParaRPr lang="en-US" sz="3600" i="1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3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" grpId="0" build="allAtOnce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Eph. 4:8-10 </a:t>
            </a:r>
            <a:r>
              <a:rPr lang="en-US" sz="3600" dirty="0" smtClean="0"/>
              <a:t>- </a:t>
            </a:r>
            <a:r>
              <a:rPr lang="en-US" sz="3600" baseline="30000" dirty="0"/>
              <a:t>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Therefore He says: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“When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He ascended on high,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He led captivity captive,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gave gifts to men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600" baseline="30000" dirty="0"/>
              <a:t>9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(Now this, "He ascended" — what does it mean but that He also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first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5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descended into the lower parts of the earth? </a:t>
            </a:r>
            <a:r>
              <a:rPr lang="en-US" sz="3600" baseline="30000" dirty="0"/>
              <a:t>10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He who descended is also the One who ascended far above all the heavens, that He might fill all things.)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10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Cor. 5:8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We are confident, yes, well pleased rather to be absent from the body and to be present with the Lord.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6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Phil. 1:21-24 </a:t>
            </a:r>
            <a:r>
              <a:rPr lang="en-US" sz="3600" dirty="0" smtClean="0"/>
              <a:t>- </a:t>
            </a:r>
            <a:r>
              <a:rPr lang="en-US" sz="3600" baseline="30000" dirty="0"/>
              <a:t>21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to me, to live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Christ, and to die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gain. </a:t>
            </a:r>
            <a:r>
              <a:rPr lang="en-US" sz="3600" baseline="30000" dirty="0"/>
              <a:t>22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But if I live on in the flesh, this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will mean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fruit from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my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labor; yet what I shall choose I cannot tell. </a:t>
            </a:r>
            <a:r>
              <a:rPr lang="en-US" sz="3600" baseline="30000" dirty="0"/>
              <a:t>23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I am hard- pressed between the two,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having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0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 desire to depart and be with Christ,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which 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far better. </a:t>
            </a:r>
            <a:r>
              <a:rPr lang="en-US" sz="3600" baseline="30000" dirty="0"/>
              <a:t>24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Nevertheless to remain in the flesh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more needful for you.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39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58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0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4764</TotalTime>
  <Words>830</Words>
  <Application>Microsoft Office PowerPoint</Application>
  <PresentationFormat>On-screen Show (4:3)</PresentationFormat>
  <Paragraphs>356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vtks distress</vt:lpstr>
      <vt:lpstr>Aaron</vt:lpstr>
      <vt:lpstr>Arial Black</vt:lpstr>
      <vt:lpstr>Times New Roman</vt:lpstr>
      <vt:lpstr>Arial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35</cp:revision>
  <dcterms:created xsi:type="dcterms:W3CDTF">2015-03-04T19:49:05Z</dcterms:created>
  <dcterms:modified xsi:type="dcterms:W3CDTF">2015-03-08T11:58:18Z</dcterms:modified>
</cp:coreProperties>
</file>